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5" r:id="rId4"/>
    <p:sldId id="258" r:id="rId5"/>
    <p:sldId id="273" r:id="rId6"/>
    <p:sldId id="274" r:id="rId7"/>
    <p:sldId id="259" r:id="rId8"/>
    <p:sldId id="277" r:id="rId9"/>
    <p:sldId id="276" r:id="rId10"/>
    <p:sldId id="278" r:id="rId11"/>
    <p:sldId id="279" r:id="rId12"/>
    <p:sldId id="260" r:id="rId13"/>
    <p:sldId id="281" r:id="rId14"/>
    <p:sldId id="282" r:id="rId15"/>
    <p:sldId id="283" r:id="rId16"/>
    <p:sldId id="284" r:id="rId17"/>
    <p:sldId id="285" r:id="rId18"/>
    <p:sldId id="261" r:id="rId19"/>
    <p:sldId id="262" r:id="rId20"/>
    <p:sldId id="287" r:id="rId21"/>
    <p:sldId id="270" r:id="rId22"/>
    <p:sldId id="288" r:id="rId23"/>
    <p:sldId id="271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Josefin Sans Bold" pitchFamily="2" charset="0"/>
      <p:regular r:id="rId29"/>
      <p:boldItalic r:id="rId30"/>
    </p:embeddedFont>
    <p:embeddedFont>
      <p:font typeface="Josefin Sans Regular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23-Mar-22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23-Mar-22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8.svg"/><Relationship Id="rId3" Type="http://schemas.openxmlformats.org/officeDocument/2006/relationships/image" Target="../media/image30.svg"/><Relationship Id="rId7" Type="http://schemas.openxmlformats.org/officeDocument/2006/relationships/image" Target="../media/image38.svg"/><Relationship Id="rId12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image" Target="../media/image47.png"/><Relationship Id="rId4" Type="http://schemas.openxmlformats.org/officeDocument/2006/relationships/image" Target="../media/image29.png"/><Relationship Id="rId9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image" Target="../media/image48.png"/><Relationship Id="rId4" Type="http://schemas.openxmlformats.org/officeDocument/2006/relationships/image" Target="../media/image29.png"/><Relationship Id="rId9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sv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9" Type="http://schemas.openxmlformats.org/officeDocument/2006/relationships/image" Target="../media/image92.svg"/><Relationship Id="rId21" Type="http://schemas.openxmlformats.org/officeDocument/2006/relationships/image" Target="../media/image74.svg"/><Relationship Id="rId34" Type="http://schemas.openxmlformats.org/officeDocument/2006/relationships/image" Target="../media/image87.png"/><Relationship Id="rId42" Type="http://schemas.openxmlformats.org/officeDocument/2006/relationships/image" Target="../media/image95.png"/><Relationship Id="rId47" Type="http://schemas.openxmlformats.org/officeDocument/2006/relationships/image" Target="../media/image100.svg"/><Relationship Id="rId50" Type="http://schemas.openxmlformats.org/officeDocument/2006/relationships/image" Target="../media/image103.png"/><Relationship Id="rId55" Type="http://schemas.openxmlformats.org/officeDocument/2006/relationships/image" Target="../media/image108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9" Type="http://schemas.openxmlformats.org/officeDocument/2006/relationships/image" Target="../media/image82.svg"/><Relationship Id="rId11" Type="http://schemas.openxmlformats.org/officeDocument/2006/relationships/image" Target="../media/image64.svg"/><Relationship Id="rId24" Type="http://schemas.openxmlformats.org/officeDocument/2006/relationships/image" Target="../media/image77.png"/><Relationship Id="rId32" Type="http://schemas.openxmlformats.org/officeDocument/2006/relationships/image" Target="../media/image85.png"/><Relationship Id="rId37" Type="http://schemas.openxmlformats.org/officeDocument/2006/relationships/image" Target="../media/image90.svg"/><Relationship Id="rId40" Type="http://schemas.openxmlformats.org/officeDocument/2006/relationships/image" Target="../media/image93.png"/><Relationship Id="rId45" Type="http://schemas.openxmlformats.org/officeDocument/2006/relationships/image" Target="../media/image98.svg"/><Relationship Id="rId53" Type="http://schemas.openxmlformats.org/officeDocument/2006/relationships/image" Target="../media/image106.svg"/><Relationship Id="rId58" Type="http://schemas.openxmlformats.org/officeDocument/2006/relationships/image" Target="../media/image111.png"/><Relationship Id="rId5" Type="http://schemas.openxmlformats.org/officeDocument/2006/relationships/image" Target="../media/image58.svg"/><Relationship Id="rId61" Type="http://schemas.openxmlformats.org/officeDocument/2006/relationships/image" Target="../media/image114.svg"/><Relationship Id="rId19" Type="http://schemas.openxmlformats.org/officeDocument/2006/relationships/image" Target="../media/image72.sv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svg"/><Relationship Id="rId30" Type="http://schemas.openxmlformats.org/officeDocument/2006/relationships/image" Target="../media/image83.png"/><Relationship Id="rId35" Type="http://schemas.openxmlformats.org/officeDocument/2006/relationships/image" Target="../media/image88.svg"/><Relationship Id="rId43" Type="http://schemas.openxmlformats.org/officeDocument/2006/relationships/image" Target="../media/image96.svg"/><Relationship Id="rId48" Type="http://schemas.openxmlformats.org/officeDocument/2006/relationships/image" Target="../media/image101.png"/><Relationship Id="rId56" Type="http://schemas.openxmlformats.org/officeDocument/2006/relationships/image" Target="../media/image109.png"/><Relationship Id="rId8" Type="http://schemas.openxmlformats.org/officeDocument/2006/relationships/image" Target="../media/image61.png"/><Relationship Id="rId51" Type="http://schemas.openxmlformats.org/officeDocument/2006/relationships/image" Target="../media/image104.svg"/><Relationship Id="rId3" Type="http://schemas.openxmlformats.org/officeDocument/2006/relationships/image" Target="../media/image56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5" Type="http://schemas.openxmlformats.org/officeDocument/2006/relationships/image" Target="../media/image78.svg"/><Relationship Id="rId33" Type="http://schemas.openxmlformats.org/officeDocument/2006/relationships/image" Target="../media/image86.svg"/><Relationship Id="rId38" Type="http://schemas.openxmlformats.org/officeDocument/2006/relationships/image" Target="../media/image91.png"/><Relationship Id="rId46" Type="http://schemas.openxmlformats.org/officeDocument/2006/relationships/image" Target="../media/image99.png"/><Relationship Id="rId59" Type="http://schemas.openxmlformats.org/officeDocument/2006/relationships/image" Target="../media/image112.svg"/><Relationship Id="rId20" Type="http://schemas.openxmlformats.org/officeDocument/2006/relationships/image" Target="../media/image73.png"/><Relationship Id="rId41" Type="http://schemas.openxmlformats.org/officeDocument/2006/relationships/image" Target="../media/image94.svg"/><Relationship Id="rId54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5" Type="http://schemas.openxmlformats.org/officeDocument/2006/relationships/image" Target="../media/image68.svg"/><Relationship Id="rId23" Type="http://schemas.openxmlformats.org/officeDocument/2006/relationships/image" Target="../media/image76.svg"/><Relationship Id="rId28" Type="http://schemas.openxmlformats.org/officeDocument/2006/relationships/image" Target="../media/image81.png"/><Relationship Id="rId36" Type="http://schemas.openxmlformats.org/officeDocument/2006/relationships/image" Target="../media/image89.png"/><Relationship Id="rId49" Type="http://schemas.openxmlformats.org/officeDocument/2006/relationships/image" Target="../media/image102.svg"/><Relationship Id="rId57" Type="http://schemas.openxmlformats.org/officeDocument/2006/relationships/image" Target="../media/image110.svg"/><Relationship Id="rId10" Type="http://schemas.openxmlformats.org/officeDocument/2006/relationships/image" Target="../media/image63.png"/><Relationship Id="rId31" Type="http://schemas.openxmlformats.org/officeDocument/2006/relationships/image" Target="../media/image84.svg"/><Relationship Id="rId44" Type="http://schemas.openxmlformats.org/officeDocument/2006/relationships/image" Target="../media/image97.png"/><Relationship Id="rId52" Type="http://schemas.openxmlformats.org/officeDocument/2006/relationships/image" Target="../media/image105.png"/><Relationship Id="rId60" Type="http://schemas.openxmlformats.org/officeDocument/2006/relationships/image" Target="../media/image11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8902445" y="7171045"/>
            <a:ext cx="8217084" cy="1823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94DDDE"/>
                </a:solidFill>
                <a:latin typeface="Josefin Sans Regular"/>
              </a:rPr>
              <a:t>A look at the different factors causing heart diseases and the correlation between each factor</a:t>
            </a:r>
            <a:endParaRPr lang="en-US" sz="3400" dirty="0">
              <a:solidFill>
                <a:srgbClr val="94DDDE"/>
              </a:solidFill>
              <a:latin typeface="Josefin Sans Regular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2834" y="-1921745"/>
            <a:ext cx="6755642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03834" y="1790711"/>
            <a:ext cx="1194327" cy="258614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2095190" y="2021154"/>
            <a:ext cx="5357753" cy="559158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947148" y="1264426"/>
            <a:ext cx="3144039" cy="24409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24872" y="5005800"/>
            <a:ext cx="1894295" cy="42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011803" y="7612736"/>
            <a:ext cx="3486358" cy="4114800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5EA47534-5E14-4724-A69B-3A5F054B0086}"/>
              </a:ext>
            </a:extLst>
          </p:cNvPr>
          <p:cNvSpPr txBox="1"/>
          <p:nvPr/>
        </p:nvSpPr>
        <p:spPr>
          <a:xfrm>
            <a:off x="8850832" y="1983382"/>
            <a:ext cx="8217084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446" dirty="0">
                <a:solidFill>
                  <a:srgbClr val="94DDDE"/>
                </a:solidFill>
                <a:latin typeface="Josefin Sans Regular"/>
              </a:rPr>
              <a:t>Yousef Adham Mahmoud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831431C0-0610-42DD-A43A-0CFC0720366B}"/>
              </a:ext>
            </a:extLst>
          </p:cNvPr>
          <p:cNvSpPr txBox="1"/>
          <p:nvPr/>
        </p:nvSpPr>
        <p:spPr>
          <a:xfrm>
            <a:off x="8850832" y="3217148"/>
            <a:ext cx="8217084" cy="3199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60"/>
              </a:lnSpc>
            </a:pPr>
            <a:r>
              <a:rPr lang="en-US" sz="8000" dirty="0">
                <a:solidFill>
                  <a:srgbClr val="F7B4A7"/>
                </a:solidFill>
                <a:latin typeface="Josefin Sans Bold Bold"/>
              </a:rPr>
              <a:t>Data analysis of a heart disease’s data sheet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01500" y="3337236"/>
            <a:ext cx="10059786" cy="3612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97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Josefin Sans Bold Bold"/>
                <a:ea typeface="+mn-ea"/>
                <a:cs typeface="+mn-cs"/>
              </a:rPr>
              <a:t>Is there a relation between physical activity, physical health, heart disease and age?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10774" y="1441513"/>
            <a:ext cx="2645731" cy="16259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879313" y="5316566"/>
            <a:ext cx="5758626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40312" y="-1788377"/>
            <a:ext cx="1491622" cy="322989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242167" y="-1536821"/>
            <a:ext cx="3748344" cy="307364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566643" y="-2441088"/>
            <a:ext cx="4317873" cy="5892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flipH="1">
            <a:off x="1742874" y="3067435"/>
            <a:ext cx="4597438" cy="284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7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40394" y="947166"/>
            <a:ext cx="7165867" cy="407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F7B4A7"/>
                </a:solidFill>
                <a:effectLst/>
                <a:uLnTx/>
                <a:uFillTx/>
                <a:latin typeface="Josefin Sans Bold Bold"/>
                <a:ea typeface="+mn-ea"/>
                <a:cs typeface="+mn-cs"/>
              </a:rPr>
              <a:t>Physical health &amp; physical activity relation with age and heart disease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5472" y="4410874"/>
            <a:ext cx="6967335" cy="59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471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Josefin Sans Regular"/>
                <a:ea typeface="+mn-ea"/>
                <a:cs typeface="+mn-cs"/>
              </a:rPr>
              <a:t>My insights: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0394" y="4980393"/>
            <a:ext cx="5704818" cy="4186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Josefin Sans Regular"/>
                <a:ea typeface="+mn-ea"/>
                <a:cs typeface="+mn-cs"/>
              </a:rPr>
              <a:t>As expected, most people report having less physical activity as they get older, and the cardiac patients report even less activity. </a:t>
            </a:r>
            <a:r>
              <a:rPr lang="en-US" sz="2900" dirty="0">
                <a:solidFill>
                  <a:srgbClr val="94DDDE"/>
                </a:solidFill>
                <a:latin typeface="Josefin Sans Regular"/>
              </a:rPr>
              <a:t>Bu</a:t>
            </a: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Josefin Sans Regular"/>
                <a:ea typeface="+mn-ea"/>
                <a:cs typeface="+mn-cs"/>
              </a:rPr>
              <a:t>t, surprisingly cardiac patients report having better overall physical health , compared to healthy subjects.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5893B9-AD9E-44C6-B8A2-6A770722A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740" y="457271"/>
            <a:ext cx="6883518" cy="4629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D3F00-8944-49D6-89C0-B14BC6F5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39" y="5319873"/>
            <a:ext cx="6708809" cy="462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4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9650"/>
            <a:ext cx="16135350" cy="197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dirty="0">
                <a:solidFill>
                  <a:srgbClr val="2B4B82"/>
                </a:solidFill>
                <a:latin typeface="Josefin Sans Bold Bold"/>
              </a:rPr>
              <a:t>Do different races have different chances of getting heart diseases?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2454" y="5143500"/>
            <a:ext cx="16135350" cy="2962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solidFill>
                  <a:srgbClr val="2B4B82"/>
                </a:solidFill>
                <a:latin typeface="Josefin Sans Bold Bold"/>
              </a:rPr>
              <a:t>First we’ll take a look at the average BMI of each race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4400" dirty="0">
                <a:solidFill>
                  <a:srgbClr val="2B4B82"/>
                </a:solidFill>
                <a:latin typeface="Josefin Sans Bold Bold"/>
              </a:rPr>
              <a:t>Then we’ll discuss the occurrences of heart disease in each race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43000" y="1028700"/>
            <a:ext cx="16154400" cy="124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F7B4A7"/>
                </a:solidFill>
                <a:effectLst/>
                <a:uLnTx/>
                <a:uFillTx/>
                <a:latin typeface="Josefin Sans Bold Bold"/>
                <a:ea typeface="+mn-ea"/>
                <a:cs typeface="+mn-cs"/>
              </a:rPr>
              <a:t>BMI, race &amp; heart disease occurrence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3000" y="1831556"/>
            <a:ext cx="15706839" cy="50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471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Josefin Sans Regular"/>
                <a:ea typeface="+mn-ea"/>
                <a:cs typeface="+mn-cs"/>
              </a:rPr>
              <a:t>Insights: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3000" y="2308091"/>
            <a:ext cx="16154400" cy="2083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Josefin Sans Regular"/>
                <a:ea typeface="+mn-ea"/>
                <a:cs typeface="+mn-cs"/>
              </a:rPr>
              <a:t>They all average out to approximately the </a:t>
            </a:r>
            <a:r>
              <a:rPr kumimoji="0" lang="en-US" sz="2900" b="0" i="0" u="none" strike="noStrike" kern="1200" cap="none" spc="0" normalizeH="0" baseline="0" noProof="0" dirty="0" err="1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Josefin Sans Regular"/>
                <a:ea typeface="+mn-ea"/>
                <a:cs typeface="+mn-cs"/>
              </a:rPr>
              <a:t>sam</a:t>
            </a:r>
            <a:r>
              <a:rPr lang="en-US" sz="2900" dirty="0">
                <a:solidFill>
                  <a:srgbClr val="94DDDE"/>
                </a:solidFill>
                <a:latin typeface="Josefin Sans Regular"/>
              </a:rPr>
              <a:t>e BMI, but Blacks seem to average out a bit lower.</a:t>
            </a:r>
          </a:p>
          <a:p>
            <a:pPr marL="0" marR="0" lvl="0" indent="0" algn="l" defTabSz="914400" rtl="0" eaLnBrk="1" fontAlgn="auto" latinLnBrk="0" hangingPunct="1">
              <a:lnSpc>
                <a:spcPts val="4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900" dirty="0">
                <a:solidFill>
                  <a:srgbClr val="94DDDE"/>
                </a:solidFill>
                <a:latin typeface="Josefin Sans Regular"/>
              </a:rPr>
              <a:t>Whites and Hispanics are the top place holders on races that experience heart disease.</a:t>
            </a:r>
          </a:p>
          <a:p>
            <a:pPr marL="0" marR="0" lvl="0" indent="0" algn="l" defTabSz="914400" rtl="0" eaLnBrk="1" fontAlgn="auto" latinLnBrk="0" hangingPunct="1">
              <a:lnSpc>
                <a:spcPts val="4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rgbClr val="94DDDE"/>
              </a:solidFill>
              <a:effectLst/>
              <a:uLnTx/>
              <a:uFillTx/>
              <a:latin typeface="Josefin Sans Regular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B9C71C-C3A0-46D4-8FB3-F9B7BDC27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3" y="3948267"/>
            <a:ext cx="7543225" cy="53100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B87AB-4AFA-4461-BE91-969EC56FB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25" y="3788112"/>
            <a:ext cx="10299792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9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5800" y="3543300"/>
            <a:ext cx="11607163" cy="2500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7B4A7"/>
                </a:solidFill>
                <a:effectLst/>
                <a:uLnTx/>
                <a:uFillTx/>
                <a:latin typeface="Josefin Sans Bold"/>
                <a:ea typeface="+mn-ea"/>
                <a:cs typeface="+mn-cs"/>
              </a:rPr>
              <a:t>Is there a relation between diabetes, and heart diseases? Or strokes and heart diseases?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01822" y="1710976"/>
            <a:ext cx="3662625" cy="564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3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23768" y="2354333"/>
            <a:ext cx="6276929" cy="325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dirty="0">
                <a:solidFill>
                  <a:srgbClr val="2B4B82"/>
                </a:solidFill>
                <a:latin typeface="Josefin Sans Bold Bold"/>
              </a:rPr>
              <a:t>Relation between diabetes, and heart diseases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3768" y="6149026"/>
            <a:ext cx="6276929" cy="289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2B4B82"/>
                </a:solidFill>
                <a:latin typeface="Josefin Sans Regular"/>
              </a:rPr>
              <a:t>The majority of diabetic patients aren’t cardiac patients</a:t>
            </a:r>
          </a:p>
          <a:p>
            <a:pPr marL="518160" lvl="1" indent="-259080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2B4B82"/>
                </a:solidFill>
                <a:latin typeface="Josefin Sans Regular"/>
              </a:rPr>
              <a:t>Almost half of cardiac patients are diabetic patients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963412"/>
            <a:ext cx="4597438" cy="284205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994246" y="-3759204"/>
            <a:ext cx="5357753" cy="5591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0B003-9E46-42E9-B33D-587EEFC762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832379"/>
            <a:ext cx="7719776" cy="824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3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3768" y="2354333"/>
            <a:ext cx="7630113" cy="6010681"/>
            <a:chOff x="0" y="-19051"/>
            <a:chExt cx="10173484" cy="7192492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1"/>
              <a:ext cx="8369239" cy="3497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5400" dirty="0">
                  <a:solidFill>
                    <a:srgbClr val="2B4B82"/>
                  </a:solidFill>
                  <a:latin typeface="Josefin Sans Bold Bold"/>
                </a:rPr>
                <a:t>Relation between strokes, and heart diseases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521745"/>
              <a:ext cx="10173484" cy="26516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8160" lvl="1" indent="-259080">
                <a:buFont typeface="Arial"/>
                <a:buChar char="•"/>
              </a:pPr>
              <a:r>
                <a:rPr lang="en-US" sz="3600" dirty="0">
                  <a:solidFill>
                    <a:srgbClr val="2B4B82"/>
                  </a:solidFill>
                  <a:latin typeface="Josefin Sans Regular"/>
                </a:rPr>
                <a:t>As a percentage of the total value, healthy patients are much less likely to experience strokes as compared to cardiac patients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963412"/>
            <a:ext cx="4597438" cy="284205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994246" y="-3759204"/>
            <a:ext cx="5357753" cy="5591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093807-0395-4289-AD82-B7F5DC4F9B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881" y="2109137"/>
            <a:ext cx="8276719" cy="764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43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62000" y="3924300"/>
            <a:ext cx="11607163" cy="1666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F7B4A7"/>
                </a:solidFill>
                <a:latin typeface="Josefin Sans Bold"/>
              </a:rPr>
              <a:t>Does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7B4A7"/>
                </a:solidFill>
                <a:effectLst/>
                <a:uLnTx/>
                <a:uFillTx/>
                <a:latin typeface="Josefin Sans Bold"/>
                <a:ea typeface="+mn-ea"/>
                <a:cs typeface="+mn-cs"/>
              </a:rPr>
              <a:t> reduced sleep time increase the risk of having a stroke?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01822" y="1710976"/>
            <a:ext cx="3662625" cy="564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3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654853"/>
            <a:ext cx="12291267" cy="890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6400" dirty="0">
                <a:solidFill>
                  <a:srgbClr val="F7B4A7"/>
                </a:solidFill>
                <a:latin typeface="Josefin Sans Bold Bold"/>
              </a:rPr>
              <a:t>Strokes and sleep time relation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3585" y="2781300"/>
            <a:ext cx="6967335" cy="50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3099" spc="471" dirty="0">
                <a:solidFill>
                  <a:srgbClr val="94DDDE"/>
                </a:solidFill>
                <a:latin typeface="Josefin Sans Regular"/>
              </a:rPr>
              <a:t>My insights: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3585" y="3524127"/>
            <a:ext cx="5704818" cy="2083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dirty="0">
                <a:solidFill>
                  <a:srgbClr val="94DDDE"/>
                </a:solidFill>
                <a:latin typeface="Josefin Sans Regular"/>
              </a:rPr>
              <a:t>Strokes and sleep times are vaguely related and shouldn’t be taken into any medical consideration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06298B-20B0-41EB-A014-F23C6D62B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476500"/>
            <a:ext cx="10896600" cy="66157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748" r="43452"/>
          <a:stretch>
            <a:fillRect/>
          </a:stretch>
        </p:blipFill>
        <p:spPr>
          <a:xfrm>
            <a:off x="0" y="0"/>
            <a:ext cx="6912767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620000" y="3009900"/>
            <a:ext cx="9886137" cy="986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dirty="0">
                <a:solidFill>
                  <a:srgbClr val="2B4B82"/>
                </a:solidFill>
                <a:latin typeface="Josefin Sans Bold Bold"/>
              </a:rPr>
              <a:t>The prediction algorithm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97063" y="4671906"/>
            <a:ext cx="9162237" cy="314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4"/>
              </a:lnSpc>
            </a:pPr>
            <a:r>
              <a:rPr lang="en-US" sz="2699" spc="426" dirty="0">
                <a:solidFill>
                  <a:srgbClr val="2B4B82"/>
                </a:solidFill>
                <a:latin typeface="Josefin Sans Regular"/>
              </a:rPr>
              <a:t>After trying three different models for predicting whether or not the person has a heart disease I found out that the random forest tree is the most suitable and precise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663519" y="1677222"/>
            <a:ext cx="5042831" cy="1235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en-US" sz="8099" dirty="0">
                <a:solidFill>
                  <a:srgbClr val="F7B4A7"/>
                </a:solidFill>
                <a:latin typeface="Josefin Sans Bold Bold"/>
              </a:rPr>
              <a:t>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63519" y="3401337"/>
            <a:ext cx="5653280" cy="118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4"/>
              </a:lnSpc>
            </a:pPr>
            <a:r>
              <a:rPr lang="en-US" sz="2899" spc="347" dirty="0">
                <a:solidFill>
                  <a:srgbClr val="94DDDE"/>
                </a:solidFill>
                <a:latin typeface="Josefin Sans Regular"/>
              </a:rPr>
              <a:t>WHAT I WILL DISCUSS IN THIS PRESNTATION: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85034" y="5143500"/>
            <a:ext cx="9409704" cy="4186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6110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94DDDE"/>
                </a:solidFill>
                <a:latin typeface="Josefin Sans Regular"/>
              </a:rPr>
              <a:t>General information and simple explanation of the data</a:t>
            </a:r>
          </a:p>
          <a:p>
            <a:pPr marL="626110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94DDDE"/>
                </a:solidFill>
                <a:latin typeface="Josefin Sans Regular"/>
              </a:rPr>
              <a:t>Asking multiple questions about the data, viewing their answers and conveying my insights</a:t>
            </a:r>
          </a:p>
          <a:p>
            <a:pPr marL="626110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94DDDE"/>
                </a:solidFill>
                <a:latin typeface="Josefin Sans Regular"/>
              </a:rPr>
              <a:t>Displaying the algorithm that finds out if a person has a heart disease, and commenting about its accuracy.</a:t>
            </a:r>
          </a:p>
          <a:p>
            <a:pPr marL="626110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94DDDE"/>
                </a:solidFill>
                <a:latin typeface="Josefin Sans Regular"/>
              </a:rPr>
              <a:t>Finally, we will end with your questions.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9758" y="1684366"/>
            <a:ext cx="3874545" cy="51225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80976" y="2475095"/>
            <a:ext cx="3874545" cy="512259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5732" y="3214319"/>
            <a:ext cx="3874545" cy="51225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09600" y="1104900"/>
            <a:ext cx="9067800" cy="1811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Josefin Sans Bold Bold"/>
                <a:ea typeface="+mn-ea"/>
                <a:cs typeface="+mn-cs"/>
              </a:rPr>
              <a:t>The model’s prediction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00427D-7762-4D41-BDD2-BB59CC58A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876300"/>
            <a:ext cx="13487400" cy="8982919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ED8E63A1-71B2-4B00-AFD0-3D7E4B1B4032}"/>
              </a:ext>
            </a:extLst>
          </p:cNvPr>
          <p:cNvSpPr txBox="1"/>
          <p:nvPr/>
        </p:nvSpPr>
        <p:spPr>
          <a:xfrm>
            <a:off x="609600" y="2916293"/>
            <a:ext cx="4381500" cy="813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Josefin Sans Bold Bold"/>
                <a:ea typeface="+mn-ea"/>
                <a:cs typeface="+mn-cs"/>
              </a:rPr>
              <a:t>Accuracy:90%</a:t>
            </a:r>
          </a:p>
        </p:txBody>
      </p:sp>
    </p:spTree>
    <p:extLst>
      <p:ext uri="{BB962C8B-B14F-4D97-AF65-F5344CB8AC3E}">
        <p14:creationId xmlns:p14="http://schemas.microsoft.com/office/powerpoint/2010/main" val="210602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2058" y="3839249"/>
            <a:ext cx="9675990" cy="3837330"/>
            <a:chOff x="-361541" y="553780"/>
            <a:chExt cx="10111830" cy="4010177"/>
          </a:xfrm>
        </p:grpSpPr>
        <p:sp>
          <p:nvSpPr>
            <p:cNvPr id="3" name="TextBox 3"/>
            <p:cNvSpPr txBox="1"/>
            <p:nvPr/>
          </p:nvSpPr>
          <p:spPr>
            <a:xfrm>
              <a:off x="-361541" y="553780"/>
              <a:ext cx="9750289" cy="2144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19"/>
                </a:lnSpc>
              </a:pPr>
              <a:r>
                <a:rPr lang="en-US" sz="9600" spc="-88" dirty="0">
                  <a:solidFill>
                    <a:srgbClr val="2B4B82"/>
                  </a:solidFill>
                  <a:latin typeface="Josefin Sans Bold"/>
                </a:rPr>
                <a:t>Do you have any questions?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71460"/>
              <a:ext cx="9750289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 lang="en-US" sz="3000" dirty="0">
                <a:solidFill>
                  <a:srgbClr val="2B4B82"/>
                </a:solidFill>
                <a:latin typeface="Josefin Sans Regular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4137" y="3018272"/>
            <a:ext cx="7411325" cy="46354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65100" y="8613636"/>
            <a:ext cx="4338720" cy="27136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76014" y="7483497"/>
            <a:ext cx="3289448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20348" y="712171"/>
            <a:ext cx="3289448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9650"/>
            <a:ext cx="16135350" cy="9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400" dirty="0">
                <a:solidFill>
                  <a:srgbClr val="2B4B82"/>
                </a:solidFill>
                <a:latin typeface="Josefin Sans Bold Bold"/>
              </a:rPr>
              <a:t>Special thanks to:</a:t>
            </a:r>
            <a:endParaRPr kumimoji="0" lang="en-US" sz="6400" b="0" i="0" u="none" strike="noStrike" kern="1200" cap="none" spc="0" normalizeH="0" baseline="0" noProof="0" dirty="0">
              <a:ln>
                <a:noFill/>
              </a:ln>
              <a:solidFill>
                <a:srgbClr val="2B4B82"/>
              </a:solidFill>
              <a:effectLst/>
              <a:uLnTx/>
              <a:uFillTx/>
              <a:latin typeface="Josefin Sans Bold Bold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19396-919A-4D2A-8002-533BD3AA7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88" y="1996459"/>
            <a:ext cx="13815174" cy="748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3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89662" y="1751163"/>
            <a:ext cx="634992" cy="4583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406648" y="1649522"/>
            <a:ext cx="504043" cy="6616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797095" y="1700343"/>
            <a:ext cx="571419" cy="55999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812059" y="1649522"/>
            <a:ext cx="441489" cy="6616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291449" y="1696456"/>
            <a:ext cx="537826" cy="56776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195299" y="1649522"/>
            <a:ext cx="589454" cy="66163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883940" y="8057366"/>
            <a:ext cx="640714" cy="49859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0526344" y="7975846"/>
            <a:ext cx="264653" cy="66163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1742609" y="8074092"/>
            <a:ext cx="680391" cy="46514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4751180" y="8026575"/>
            <a:ext cx="563247" cy="56017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3439464" y="7975846"/>
            <a:ext cx="241796" cy="66163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6195299" y="8023189"/>
            <a:ext cx="589454" cy="56694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9016487" y="6394265"/>
            <a:ext cx="381341" cy="66163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0427700" y="6394265"/>
            <a:ext cx="461939" cy="66163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1834392" y="6394265"/>
            <a:ext cx="496825" cy="66163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4777775" y="6394265"/>
            <a:ext cx="510058" cy="66163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13414803" y="6394265"/>
            <a:ext cx="291118" cy="66163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6232317" y="6467372"/>
            <a:ext cx="515418" cy="51541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8908796" y="4852733"/>
            <a:ext cx="596723" cy="58153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0415671" y="4812684"/>
            <a:ext cx="485999" cy="66163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1788679" y="4812684"/>
            <a:ext cx="588251" cy="66163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4774166" y="4812684"/>
            <a:ext cx="517276" cy="661632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3217063" y="4866364"/>
            <a:ext cx="686597" cy="554271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6161947" y="4910863"/>
            <a:ext cx="656157" cy="46527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8839584" y="3231103"/>
            <a:ext cx="735147" cy="661632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>
            <a:fillRect/>
          </a:stretch>
        </p:blipFill>
        <p:spPr>
          <a:xfrm>
            <a:off x="10368794" y="3263915"/>
            <a:ext cx="579752" cy="596007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>
            <a:fillRect/>
          </a:stretch>
        </p:blipFill>
        <p:spPr>
          <a:xfrm>
            <a:off x="11775296" y="3263915"/>
            <a:ext cx="615017" cy="59600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>
            <a:fillRect/>
          </a:stretch>
        </p:blipFill>
        <p:spPr>
          <a:xfrm>
            <a:off x="14697723" y="3231103"/>
            <a:ext cx="670161" cy="66163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>
            <a:fillRect/>
          </a:stretch>
        </p:blipFill>
        <p:spPr>
          <a:xfrm>
            <a:off x="13312550" y="3231103"/>
            <a:ext cx="495622" cy="661632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>
            <a:fillRect/>
          </a:stretch>
        </p:blipFill>
        <p:spPr>
          <a:xfrm>
            <a:off x="16272890" y="3231103"/>
            <a:ext cx="434271" cy="661632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1101314" y="1484263"/>
            <a:ext cx="4880374" cy="3927855"/>
            <a:chOff x="0" y="0"/>
            <a:chExt cx="6507166" cy="5237140"/>
          </a:xfrm>
        </p:grpSpPr>
        <p:sp>
          <p:nvSpPr>
            <p:cNvPr id="33" name="TextBox 33"/>
            <p:cNvSpPr txBox="1"/>
            <p:nvPr/>
          </p:nvSpPr>
          <p:spPr>
            <a:xfrm>
              <a:off x="0" y="180975"/>
              <a:ext cx="6507166" cy="2685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519"/>
                </a:lnSpc>
                <a:spcBef>
                  <a:spcPct val="0"/>
                </a:spcBef>
              </a:pPr>
              <a:r>
                <a:rPr lang="en-US" sz="8000" u="none" spc="-88">
                  <a:solidFill>
                    <a:srgbClr val="2B4B82"/>
                  </a:solidFill>
                  <a:latin typeface="Josefin Sans Bold"/>
                </a:rPr>
                <a:t>Free Resources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3157515"/>
              <a:ext cx="6507166" cy="2079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2B4B82"/>
                  </a:solidFill>
                  <a:latin typeface="Josefin Sans Regular"/>
                </a:rPr>
                <a:t>Use these free recolorable icons and illustrations in </a:t>
              </a: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2B4B82"/>
                  </a:solidFill>
                  <a:latin typeface="Josefin Sans Regular"/>
                </a:rPr>
                <a:t>your Canva design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26102" y="1703832"/>
            <a:ext cx="10578305" cy="83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7B4A7"/>
              </a:solidFill>
              <a:effectLst/>
              <a:uLnTx/>
              <a:uFillTx/>
              <a:latin typeface="Josefin Sans Bold"/>
              <a:ea typeface="+mn-ea"/>
              <a:cs typeface="+mn-cs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01822" y="1710976"/>
            <a:ext cx="3662625" cy="5642699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A12CCC08-5AB1-4E98-A235-1B1E1CC2CF3D}"/>
              </a:ext>
            </a:extLst>
          </p:cNvPr>
          <p:cNvSpPr txBox="1"/>
          <p:nvPr/>
        </p:nvSpPr>
        <p:spPr>
          <a:xfrm>
            <a:off x="1371600" y="1710976"/>
            <a:ext cx="10578305" cy="1666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 dirty="0">
                <a:solidFill>
                  <a:srgbClr val="F7B4A7"/>
                </a:solidFill>
                <a:latin typeface="Josefin Sans Bold"/>
              </a:rPr>
              <a:t>What is the data that I have analyzed?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D17C495-DAEA-432D-9421-93D5533EC97B}"/>
              </a:ext>
            </a:extLst>
          </p:cNvPr>
          <p:cNvSpPr txBox="1"/>
          <p:nvPr/>
        </p:nvSpPr>
        <p:spPr>
          <a:xfrm>
            <a:off x="1371600" y="8133208"/>
            <a:ext cx="10578305" cy="48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endParaRPr lang="en-US" sz="2800" spc="560" dirty="0">
              <a:solidFill>
                <a:srgbClr val="F7B4A7"/>
              </a:solidFill>
              <a:latin typeface="Josefin Sans Regular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6131F5A3-CD2B-408D-A883-112CA113FE9B}"/>
              </a:ext>
            </a:extLst>
          </p:cNvPr>
          <p:cNvSpPr txBox="1"/>
          <p:nvPr/>
        </p:nvSpPr>
        <p:spPr>
          <a:xfrm>
            <a:off x="1371600" y="1717846"/>
            <a:ext cx="10578305" cy="1666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 dirty="0">
                <a:solidFill>
                  <a:srgbClr val="F7B4A7"/>
                </a:solidFill>
                <a:latin typeface="Josefin Sans Bold"/>
              </a:rPr>
              <a:t>What is the data that I have analyzed?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03253-95BD-4BA9-892D-25E77F695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46" y="7311613"/>
            <a:ext cx="13545372" cy="1829177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C07AD164-4C47-43FC-B937-6B5E7065DF7D}"/>
              </a:ext>
            </a:extLst>
          </p:cNvPr>
          <p:cNvSpPr txBox="1"/>
          <p:nvPr/>
        </p:nvSpPr>
        <p:spPr>
          <a:xfrm>
            <a:off x="455098" y="5973450"/>
            <a:ext cx="10578305" cy="83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80"/>
              </a:lnSpc>
            </a:pPr>
            <a:r>
              <a:rPr lang="en-US" sz="4800" dirty="0">
                <a:solidFill>
                  <a:srgbClr val="F7B4A7"/>
                </a:solidFill>
                <a:latin typeface="Josefin Sans Bold"/>
              </a:rPr>
              <a:t>The columns’ names: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7BEC6739-A09A-4B09-8688-F0F60D8EE17D}"/>
              </a:ext>
            </a:extLst>
          </p:cNvPr>
          <p:cNvSpPr txBox="1"/>
          <p:nvPr/>
        </p:nvSpPr>
        <p:spPr>
          <a:xfrm>
            <a:off x="1526101" y="3434441"/>
            <a:ext cx="10578305" cy="1666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80"/>
              </a:lnSpc>
            </a:pPr>
            <a:r>
              <a:rPr lang="en-US" sz="4400" dirty="0">
                <a:solidFill>
                  <a:srgbClr val="F7B4A7"/>
                </a:solidFill>
                <a:latin typeface="Josefin Sans Bold"/>
              </a:rPr>
              <a:t>What could a heart disease data sheet be composed of?</a:t>
            </a:r>
          </a:p>
        </p:txBody>
      </p:sp>
    </p:spTree>
    <p:extLst>
      <p:ext uri="{BB962C8B-B14F-4D97-AF65-F5344CB8AC3E}">
        <p14:creationId xmlns:p14="http://schemas.microsoft.com/office/powerpoint/2010/main" val="35036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497814" y="3086100"/>
            <a:ext cx="5131837" cy="4114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66800" y="3924300"/>
            <a:ext cx="9768230" cy="4082759"/>
            <a:chOff x="0" y="-19049"/>
            <a:chExt cx="13024306" cy="5443679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49"/>
              <a:ext cx="13024306" cy="2632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 dirty="0">
                  <a:solidFill>
                    <a:srgbClr val="31356E"/>
                  </a:solidFill>
                  <a:latin typeface="Josefin Sans Bold"/>
                </a:rPr>
                <a:t>The general health of people as they age.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827030"/>
              <a:ext cx="12478551" cy="59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 lang="en-US" sz="2900" dirty="0">
                <a:solidFill>
                  <a:srgbClr val="2B4B82"/>
                </a:solidFill>
                <a:latin typeface="Josefin Sans Regula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66326" y="1486794"/>
            <a:ext cx="7165867" cy="2609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F7B4A7"/>
                </a:solidFill>
                <a:effectLst/>
                <a:uLnTx/>
                <a:uFillTx/>
                <a:latin typeface="Josefin Sans Bold Bold"/>
                <a:ea typeface="+mn-ea"/>
                <a:cs typeface="+mn-cs"/>
              </a:rPr>
              <a:t>The general health of people as they age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1404" y="4747820"/>
            <a:ext cx="6967335" cy="50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471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Josefin Sans Regular"/>
                <a:ea typeface="+mn-ea"/>
                <a:cs typeface="+mn-cs"/>
              </a:rPr>
              <a:t>My insights: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6326" y="5233055"/>
            <a:ext cx="5704818" cy="313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94DDDE"/>
                </a:solidFill>
                <a:effectLst/>
                <a:uLnTx/>
                <a:uFillTx/>
                <a:latin typeface="Josefin Sans Regular"/>
                <a:ea typeface="+mn-ea"/>
                <a:cs typeface="+mn-cs"/>
              </a:rPr>
              <a:t>As expected, most people report experiencing worse general health as they age, but surprisingly 50 year old people report having worse general health than 55 year old people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C69225-AD20-4A34-8565-EEF91A064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549" y="1142580"/>
            <a:ext cx="10893358" cy="766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38200" y="1899917"/>
            <a:ext cx="9569415" cy="362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8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99" b="0" i="0" u="none" strike="noStrike" kern="1200" cap="none" spc="-8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Josefin Sans Bold Bold"/>
                <a:ea typeface="+mn-ea"/>
                <a:cs typeface="+mn-cs"/>
              </a:rPr>
              <a:t>Does smoking raise the chances of experiencing heart diseases?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443088" y="-1095217"/>
            <a:ext cx="6414740" cy="663178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38200" y="6667500"/>
            <a:ext cx="7200900" cy="513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Josefin Sans Bold Bold"/>
                <a:ea typeface="+mn-ea"/>
                <a:cs typeface="+mn-cs"/>
              </a:rPr>
              <a:t>Scientific research proves that: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1948" y="7432769"/>
            <a:ext cx="8610600" cy="886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Josefin Sans Regular"/>
                <a:ea typeface="+mn-ea"/>
                <a:cs typeface="+mn-cs"/>
              </a:rPr>
              <a:t>Cigarette smokers are 2 to 4 times more likely to get heart disease than nonsmokers.</a:t>
            </a:r>
          </a:p>
        </p:txBody>
      </p:sp>
    </p:spTree>
    <p:extLst>
      <p:ext uri="{BB962C8B-B14F-4D97-AF65-F5344CB8AC3E}">
        <p14:creationId xmlns:p14="http://schemas.microsoft.com/office/powerpoint/2010/main" val="297112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23768" y="2354332"/>
            <a:ext cx="6276929" cy="292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dirty="0">
                <a:solidFill>
                  <a:srgbClr val="2B4B82"/>
                </a:solidFill>
                <a:latin typeface="Josefin Sans Bold Bold"/>
              </a:rPr>
              <a:t>Relation between age, smoking and heart diseases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3768" y="5759932"/>
            <a:ext cx="6276929" cy="259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2B4B82"/>
                </a:solidFill>
                <a:latin typeface="Josefin Sans Regular"/>
              </a:rPr>
              <a:t>Smoking does increase the risk of getting a heart disease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2B4B82"/>
                </a:solidFill>
                <a:latin typeface="Josefin Sans Regular"/>
              </a:rPr>
              <a:t>Age plays a bigger role on the chances of getting a heart disease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2B4B82"/>
                </a:solidFill>
                <a:latin typeface="Josefin Sans Regular"/>
              </a:rPr>
              <a:t>Males are more likely to get heart disease than females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963412"/>
            <a:ext cx="4597438" cy="284205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994246" y="-3759204"/>
            <a:ext cx="5357753" cy="5591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A49989-5B08-4F10-8E3A-C3E08E23E0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368620"/>
            <a:ext cx="11293609" cy="6413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71601" y="2249904"/>
            <a:ext cx="10578305" cy="1666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F7B4A7"/>
                </a:solidFill>
                <a:latin typeface="Josefin Sans Bold"/>
              </a:rPr>
              <a:t>Alcohol consumption and its relation to heart disease.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7B4A7"/>
              </a:solidFill>
              <a:effectLst/>
              <a:uLnTx/>
              <a:uFillTx/>
              <a:latin typeface="Josefin Sans Bold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71600" y="5295900"/>
            <a:ext cx="10578305" cy="559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560" normalizeH="0" baseline="0" noProof="0" dirty="0">
                <a:ln>
                  <a:noFill/>
                </a:ln>
                <a:solidFill>
                  <a:srgbClr val="F7B4A7"/>
                </a:solidFill>
                <a:effectLst/>
                <a:uLnTx/>
                <a:uFillTx/>
                <a:latin typeface="Josefin Sans Regular"/>
                <a:ea typeface="+mn-ea"/>
                <a:cs typeface="+mn-cs"/>
              </a:rPr>
              <a:t>Scientific studies prove that: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01822" y="1710976"/>
            <a:ext cx="3662625" cy="5642699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3CCEE787-2BCB-4020-B3B3-6C92600B9E2B}"/>
              </a:ext>
            </a:extLst>
          </p:cNvPr>
          <p:cNvSpPr txBox="1"/>
          <p:nvPr/>
        </p:nvSpPr>
        <p:spPr>
          <a:xfrm>
            <a:off x="1623553" y="6210300"/>
            <a:ext cx="10578305" cy="151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560" normalizeH="0" baseline="0" noProof="0" dirty="0">
                <a:ln>
                  <a:noFill/>
                </a:ln>
                <a:solidFill>
                  <a:srgbClr val="F7B4A7"/>
                </a:solidFill>
                <a:effectLst/>
                <a:uLnTx/>
                <a:uFillTx/>
                <a:latin typeface="Josefin Sans Regular"/>
                <a:ea typeface="+mn-ea"/>
                <a:cs typeface="+mn-cs"/>
              </a:rPr>
              <a:t>Excessive alcohol intake can lead to high blood pressure, heart failure,  stroke, or cardiomyopathy.</a:t>
            </a:r>
          </a:p>
        </p:txBody>
      </p:sp>
    </p:spTree>
    <p:extLst>
      <p:ext uri="{BB962C8B-B14F-4D97-AF65-F5344CB8AC3E}">
        <p14:creationId xmlns:p14="http://schemas.microsoft.com/office/powerpoint/2010/main" val="98500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23768" y="2354332"/>
            <a:ext cx="6276929" cy="2884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Josefin Sans Bold Bold"/>
                <a:ea typeface="+mn-ea"/>
                <a:cs typeface="+mn-cs"/>
              </a:rPr>
              <a:t>Relation between age, consuming alcohol and heart diseases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3768" y="5759932"/>
            <a:ext cx="6276929" cy="3035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marR="0" lvl="1" indent="-25908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Josefin Sans Regular"/>
                <a:ea typeface="+mn-ea"/>
                <a:cs typeface="+mn-cs"/>
              </a:rPr>
              <a:t>Alcohol consumption seems to have a bigger impact on the chance of getting a heart disease, as compared to smoking.</a:t>
            </a:r>
          </a:p>
          <a:p>
            <a:pPr marL="518160" marR="0" lvl="1" indent="-25908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Josefin Sans Regular"/>
                <a:ea typeface="+mn-ea"/>
                <a:cs typeface="+mn-cs"/>
              </a:rPr>
              <a:t>Age plays a bigger role on the chances of getting a heart disease</a:t>
            </a:r>
          </a:p>
          <a:p>
            <a:pPr marL="518160" marR="0" lvl="1" indent="-25908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4B82"/>
                </a:solidFill>
                <a:effectLst/>
                <a:uLnTx/>
                <a:uFillTx/>
                <a:latin typeface="Josefin Sans Regular"/>
                <a:ea typeface="+mn-ea"/>
                <a:cs typeface="+mn-cs"/>
              </a:rPr>
              <a:t>Males are more likely to get heart disease than females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963412"/>
            <a:ext cx="4597438" cy="284205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994246" y="-3759204"/>
            <a:ext cx="5357753" cy="5591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502D07-BDA8-48C9-BB7B-B9ACCF4449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790" y="2647652"/>
            <a:ext cx="11197442" cy="62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2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646</Words>
  <Application>Microsoft Office PowerPoint</Application>
  <PresentationFormat>Custom</PresentationFormat>
  <Paragraphs>61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Josefin Sans Bold</vt:lpstr>
      <vt:lpstr>Calibri</vt:lpstr>
      <vt:lpstr>Josefin Sans Bold Bold</vt:lpstr>
      <vt:lpstr>Josefin Sans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Isometric Elements &amp; Mockups Technology in Education Technology Presentation</dc:title>
  <cp:lastModifiedBy>Yousef Adham</cp:lastModifiedBy>
  <cp:revision>13</cp:revision>
  <dcterms:created xsi:type="dcterms:W3CDTF">2006-08-16T00:00:00Z</dcterms:created>
  <dcterms:modified xsi:type="dcterms:W3CDTF">2022-03-23T18:44:18Z</dcterms:modified>
  <dc:identifier>DAE7z9xb4YM</dc:identifier>
</cp:coreProperties>
</file>